
<file path=[Content_Types].xml><?xml version="1.0" encoding="utf-8"?>
<Types xmlns="http://schemas.openxmlformats.org/package/2006/content-types">
  <Default Extension="xml" ContentType="application/xml"/>
  <Default Extension="jpg" ContentType="image/jpeg"/>
  <Default Extension="rels" ContentType="application/vnd.openxmlformats-package.relationships+xml"/>
  <Default Extension="emf" ContentType="image/x-emf"/>
  <Default Extension="mp4" ContentType="video/unknown"/>
  <Default Extension="vml" ContentType="application/vnd.openxmlformats-officedocument.vmlDrawing"/>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embeddings/oleObject1.bin" ContentType="application/vnd.openxmlformats-officedocument.oleObject"/>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1.xml" ContentType="application/vnd.openxmlformats-officedocument.presentationml.comment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6" r:id="rId2"/>
    <p:sldId id="257" r:id="rId3"/>
    <p:sldId id="258" r:id="rId4"/>
    <p:sldId id="259" r:id="rId5"/>
    <p:sldId id="260" r:id="rId6"/>
    <p:sldId id="261" r:id="rId7"/>
    <p:sldId id="290" r:id="rId8"/>
    <p:sldId id="291" r:id="rId9"/>
    <p:sldId id="289" r:id="rId10"/>
    <p:sldId id="292" r:id="rId11"/>
    <p:sldId id="293" r:id="rId12"/>
    <p:sldId id="295" r:id="rId13"/>
    <p:sldId id="294" r:id="rId14"/>
    <p:sldId id="298" r:id="rId15"/>
    <p:sldId id="297" r:id="rId16"/>
    <p:sldId id="296" r:id="rId17"/>
    <p:sldId id="288" r:id="rId18"/>
    <p:sldId id="262" r:id="rId19"/>
    <p:sldId id="263" r:id="rId20"/>
    <p:sldId id="264" r:id="rId21"/>
    <p:sldId id="265" r:id="rId22"/>
    <p:sldId id="266" r:id="rId23"/>
    <p:sldId id="267" r:id="rId24"/>
    <p:sldId id="268" r:id="rId25"/>
    <p:sldId id="269" r:id="rId26"/>
    <p:sldId id="270"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3"/>
  </p:normalViewPr>
  <p:slideViewPr>
    <p:cSldViewPr snapToGrid="0" snapToObjects="1">
      <p:cViewPr varScale="1">
        <p:scale>
          <a:sx n="65" d="100"/>
          <a:sy n="65" d="100"/>
        </p:scale>
        <p:origin x="-1320" y="-104"/>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commentAuthors" Target="commentAuthors.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printerSettings" Target="printerSettings/printerSettings1.bin"/></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3:17:21.125" idx="1">
    <p:pos x="10" y="10"/>
    <p:text>I'm good with reading this, but I think we should break it into multiple slides.</p:text>
  </p:cm>
</p:cmLst>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png>
</file>

<file path=ppt/media/image2.jpg>
</file>

<file path=ppt/media/image3.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for participants: 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the fact aloud, guess who it belongs to. Limit 2 guesses. Then owner identifies themselves and restates their name and fact. Team (Everyone) gets a point for every right fact guess. </a:t>
            </a:r>
            <a:r>
              <a:rPr lang="en-US" sz="2200" b="0" i="0" u="none" strike="noStrike" smtClean="0">
                <a:effectLst/>
                <a:latin typeface="Helvetica Neue"/>
                <a:ea typeface="Helvetica Neue"/>
                <a:cs typeface="Helvetica Neue"/>
                <a:sym typeface="Helvetica Neue"/>
              </a:rPr>
              <a:t>Then, pass the</a:t>
            </a:r>
            <a:r>
              <a:rPr lang="en-US" sz="2200" b="0" i="0" u="none" strike="noStrike" baseline="0" smtClean="0">
                <a:effectLst/>
                <a:latin typeface="Helvetica Neue"/>
                <a:ea typeface="Helvetica Neue"/>
                <a:cs typeface="Helvetica Neue"/>
                <a:sym typeface="Helvetica Neue"/>
              </a:rPr>
              <a:t> bag on to the next student.</a:t>
            </a:r>
            <a:endParaRPr lang="en-US" smtClean="0"/>
          </a:p>
          <a:p>
            <a:pPr marL="0" marR="0" indent="0" defTabSz="457200" rtl="0"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p>
          <a:p>
            <a:r>
              <a:rPr lang="en-US" baseline="0" dirty="0" smtClean="0"/>
              <a:t>Have students record 3 goals for this class.</a:t>
            </a:r>
          </a:p>
          <a:p>
            <a:r>
              <a:rPr lang="en-US" baseline="0" dirty="0" smtClean="0"/>
              <a:t>Have students record 3 apprehensions they have about meeting their goals.</a:t>
            </a:r>
            <a:endParaRPr lang="en-US" dirty="0" smtClean="0"/>
          </a:p>
          <a:p>
            <a:endParaRPr lang="en-US" dirty="0"/>
          </a:p>
        </p:txBody>
      </p:sp>
    </p:spTree>
    <p:extLst>
      <p:ext uri="{BB962C8B-B14F-4D97-AF65-F5344CB8AC3E}">
        <p14:creationId xmlns:p14="http://schemas.microsoft.com/office/powerpoint/2010/main" val="17238716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want to go over this at</a:t>
            </a:r>
            <a:r>
              <a:rPr lang="en-US" baseline="0" dirty="0" smtClean="0"/>
              <a:t> a high level (not get lost in all the detail):</a:t>
            </a:r>
          </a:p>
          <a:p>
            <a:r>
              <a:rPr lang="en-US" baseline="0" dirty="0" smtClean="0"/>
              <a:t>Purpose is to show how we want to work as a team, from values to particular processes.</a:t>
            </a:r>
          </a:p>
          <a:p>
            <a:r>
              <a:rPr lang="en-US" baseline="0" dirty="0" smtClean="0"/>
              <a:t>For our purposes, most important thing is values; we’ll learn the processes as we go on.</a:t>
            </a:r>
            <a:endParaRPr lang="en-US" dirty="0" smtClean="0"/>
          </a:p>
          <a:p>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want to go over this at</a:t>
            </a:r>
            <a:r>
              <a:rPr lang="en-US" baseline="0" dirty="0" smtClean="0"/>
              <a:t> a high level (not get lost in all the detail):</a:t>
            </a:r>
          </a:p>
          <a:p>
            <a:r>
              <a:rPr lang="en-US" baseline="0" dirty="0" smtClean="0"/>
              <a:t>Purpose is to show how we want to work as a team, from values to particular processes.</a:t>
            </a:r>
          </a:p>
          <a:p>
            <a:r>
              <a:rPr lang="en-US" baseline="0" dirty="0" smtClean="0"/>
              <a:t>For our purposes, most important thing is values; we’ll learn the processes as we go on.</a:t>
            </a:r>
            <a:endParaRPr lang="en-US" dirty="0" smtClean="0"/>
          </a:p>
          <a:p>
            <a:endParaRPr lang="en-US" dirty="0"/>
          </a:p>
        </p:txBody>
      </p:sp>
    </p:spTree>
    <p:extLst>
      <p:ext uri="{BB962C8B-B14F-4D97-AF65-F5344CB8AC3E}">
        <p14:creationId xmlns:p14="http://schemas.microsoft.com/office/powerpoint/2010/main" val="27405911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hold ourselves</a:t>
            </a:r>
            <a:r>
              <a:rPr lang="en-US" baseline="0" dirty="0" smtClean="0"/>
              <a:t> to standard we come up with.</a:t>
            </a:r>
          </a:p>
          <a:p>
            <a:r>
              <a:rPr lang="en-US" baseline="0" dirty="0" smtClean="0"/>
              <a:t>Value we would like to include: </a:t>
            </a:r>
            <a:r>
              <a:rPr lang="en-US" dirty="0" smtClean="0"/>
              <a:t>Respect, Integrity</a:t>
            </a:r>
            <a:r>
              <a:rPr lang="en-US" baseline="0" dirty="0" smtClean="0"/>
              <a:t> and the Right Effort (not just acting for action’s sake)…</a:t>
            </a:r>
          </a:p>
          <a:p>
            <a:endParaRPr lang="en-US" baseline="0" dirty="0" smtClean="0"/>
          </a:p>
          <a:p>
            <a:pPr rtl="0"/>
            <a:r>
              <a:rPr lang="en-US" sz="2200" b="1" i="0" u="sng" dirty="0" smtClean="0">
                <a:effectLst/>
                <a:latin typeface="Helvetica Neue"/>
                <a:ea typeface="Helvetica Neue"/>
                <a:cs typeface="Helvetica Neue"/>
                <a:sym typeface="Helvetica Neue"/>
              </a:rPr>
              <a:t>Time Commitment / Availability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present each scheduled class.</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focused on our learning materials for that day.</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know we will be absent we will let our team know.</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Communication and Teamwork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communicate with respect to everyone.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give and receive constructive feedback.</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get input from team members before making decisions that affect the team.</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Effort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do our best to meet our deadlines. </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If we cannot meet our deadlines, we will give our team members enough advance notice.</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Coding and Code Review</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write our best code.</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follow Boy Scout Rules : “Leave it better than you found it”</a:t>
            </a:r>
            <a:endParaRPr lang="en-US" b="0" dirty="0" smtClean="0">
              <a:effectLst/>
            </a:endParaRPr>
          </a:p>
          <a:p>
            <a:pPr rtl="0"/>
            <a:r>
              <a:rPr lang="en-US" sz="2200" b="0" i="0" u="none" strike="noStrike" dirty="0" smtClean="0">
                <a:effectLst/>
                <a:latin typeface="Helvetica Neue"/>
                <a:ea typeface="Helvetica Neue"/>
                <a:cs typeface="Helvetica Neue"/>
                <a:sym typeface="Helvetica Neue"/>
              </a:rPr>
              <a:t>We will be respectful and encouraging to teammates during code reviews, keeping in mind that we are all learning.</a:t>
            </a:r>
            <a:endParaRPr lang="en-US" b="0" dirty="0" smtClean="0">
              <a:effectLst/>
            </a:endParaRPr>
          </a:p>
          <a:p>
            <a:pPr rtl="0"/>
            <a:r>
              <a:rPr lang="en-US" b="0" dirty="0" smtClean="0">
                <a:effectLst/>
              </a:rPr>
              <a:t/>
            </a:r>
            <a:br>
              <a:rPr lang="en-US" b="0" dirty="0" smtClean="0">
                <a:effectLst/>
              </a:rPr>
            </a:br>
            <a:r>
              <a:rPr lang="en-US" sz="2200" b="1" i="0" u="sng" dirty="0" smtClean="0">
                <a:effectLst/>
                <a:latin typeface="Helvetica Neue"/>
                <a:ea typeface="Helvetica Neue"/>
                <a:cs typeface="Helvetica Neue"/>
                <a:sym typeface="Helvetica Neue"/>
              </a:rPr>
              <a:t>Personal Development</a:t>
            </a:r>
            <a:endParaRPr lang="en-US" b="0" dirty="0" smtClean="0">
              <a:effectLst/>
            </a:endParaRPr>
          </a:p>
          <a:p>
            <a:r>
              <a:rPr lang="en-US" sz="2200" b="0" i="0" u="none" strike="noStrike" dirty="0" smtClean="0">
                <a:effectLst/>
                <a:latin typeface="Helvetica Neue"/>
                <a:ea typeface="Helvetica Neue"/>
                <a:cs typeface="Helvetica Neue"/>
                <a:sym typeface="Helvetica Neue"/>
              </a:rPr>
              <a:t>We will study on our own to further progress our knowledge (and bring it back to share!).</a:t>
            </a:r>
            <a:endParaRPr lang="en-US" dirty="0" smtClean="0"/>
          </a:p>
          <a:p>
            <a:endParaRPr lang="en-US" dirty="0"/>
          </a:p>
        </p:txBody>
      </p:sp>
    </p:spTree>
    <p:extLst>
      <p:ext uri="{BB962C8B-B14F-4D97-AF65-F5344CB8AC3E}">
        <p14:creationId xmlns:p14="http://schemas.microsoft.com/office/powerpoint/2010/main" val="1723857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students to answer this question in their own words?</a:t>
            </a:r>
            <a:endParaRPr lang="en-US" dirty="0"/>
          </a:p>
        </p:txBody>
      </p:sp>
    </p:spTree>
    <p:extLst>
      <p:ext uri="{BB962C8B-B14F-4D97-AF65-F5344CB8AC3E}">
        <p14:creationId xmlns:p14="http://schemas.microsoft.com/office/powerpoint/2010/main" val="7591693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a university in Georgia that we thought was pretty clear.</a:t>
            </a:r>
            <a:endParaRPr lang="en-US" dirty="0"/>
          </a:p>
        </p:txBody>
      </p:sp>
    </p:spTree>
    <p:extLst>
      <p:ext uri="{BB962C8B-B14F-4D97-AF65-F5344CB8AC3E}">
        <p14:creationId xmlns:p14="http://schemas.microsoft.com/office/powerpoint/2010/main" val="14217403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a:t>
            </a:r>
          </a:p>
          <a:p>
            <a:r>
              <a:rPr lang="en-US" baseline="0" dirty="0" smtClean="0"/>
              <a:t>1. Something that you learned today.</a:t>
            </a:r>
          </a:p>
          <a:p>
            <a:r>
              <a:rPr lang="en-US" dirty="0" smtClean="0"/>
              <a:t>2.</a:t>
            </a:r>
            <a:r>
              <a:rPr lang="en-US" baseline="0" dirty="0" smtClean="0"/>
              <a:t> After today, how are you feeling?</a:t>
            </a:r>
            <a:endParaRPr lang="en-US" dirty="0"/>
          </a:p>
        </p:txBody>
      </p:sp>
    </p:spTree>
    <p:extLst>
      <p:ext uri="{BB962C8B-B14F-4D97-AF65-F5344CB8AC3E}">
        <p14:creationId xmlns:p14="http://schemas.microsoft.com/office/powerpoint/2010/main" val="1735474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AutoNum type="arabicPeriod"/>
            </a:pPr>
            <a:r>
              <a:rPr lang="en-US" baseline="0" dirty="0" smtClean="0"/>
              <a:t>Ask students why they think we’re putting procedures in, especially when we’re not their classroom teachers.</a:t>
            </a:r>
          </a:p>
          <a:p>
            <a:pPr marL="457200" indent="-457200">
              <a:buAutoNum type="arabicPeriod"/>
            </a:pPr>
            <a:r>
              <a:rPr lang="en-US" baseline="0" dirty="0" smtClean="0"/>
              <a:t>Motivating story: how have computers taken over the world? Because they do what they do well. Take in the input, put out the output, not wasting time. Simple, but can do really complicated things that blow people’s minds—and they just get better and better. We want this class to be like that, so you can maximize your potential, not be mad at how the person next to you is cutting up. </a:t>
            </a:r>
            <a:endParaRPr lang="en-US" dirty="0"/>
          </a:p>
        </p:txBody>
      </p:sp>
    </p:spTree>
    <p:extLst>
      <p:ext uri="{BB962C8B-B14F-4D97-AF65-F5344CB8AC3E}">
        <p14:creationId xmlns:p14="http://schemas.microsoft.com/office/powerpoint/2010/main" val="674430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Otherwise</a:t>
            </a:r>
            <a:r>
              <a:rPr lang="en-US" baseline="0" dirty="0" smtClean="0"/>
              <a:t> we lose precious time every day</a:t>
            </a:r>
          </a:p>
          <a:p>
            <a:r>
              <a:rPr lang="en-US" baseline="0" dirty="0" smtClean="0"/>
              <a:t>Quiet ≠ silent, we can get your attention, but don’t be on 10</a:t>
            </a:r>
            <a:endParaRPr lang="en-US" dirty="0"/>
          </a:p>
        </p:txBody>
      </p:sp>
    </p:spTree>
    <p:extLst>
      <p:ext uri="{BB962C8B-B14F-4D97-AF65-F5344CB8AC3E}">
        <p14:creationId xmlns:p14="http://schemas.microsoft.com/office/powerpoint/2010/main" val="1778337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a:t>
            </a:r>
            <a:r>
              <a:rPr lang="en-US" baseline="0" dirty="0" smtClean="0"/>
              <a:t> respect you’d want</a:t>
            </a:r>
          </a:p>
          <a:p>
            <a:r>
              <a:rPr lang="en-US" baseline="0" dirty="0" smtClean="0"/>
              <a:t>We don’t want to waste time, energy, goodwill repeating ourselves</a:t>
            </a:r>
            <a:endParaRPr lang="en-US" dirty="0"/>
          </a:p>
        </p:txBody>
      </p:sp>
    </p:spTree>
    <p:extLst>
      <p:ext uri="{BB962C8B-B14F-4D97-AF65-F5344CB8AC3E}">
        <p14:creationId xmlns:p14="http://schemas.microsoft.com/office/powerpoint/2010/main" val="17783372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Otherwise,</a:t>
            </a:r>
            <a:r>
              <a:rPr lang="en-US" baseline="0" dirty="0" smtClean="0"/>
              <a:t> takes forever to quiet down.</a:t>
            </a:r>
          </a:p>
          <a:p>
            <a:r>
              <a:rPr lang="en-US" baseline="0" dirty="0" smtClean="0"/>
              <a:t>Is there some sort of signal you all use?</a:t>
            </a:r>
          </a:p>
          <a:p>
            <a:r>
              <a:rPr lang="en-US" baseline="0" dirty="0" smtClean="0"/>
              <a:t>Hope you’re noticing a trend: there’s a reason for everything we’re doing, and it’s not to control your lives but to maximize your learning -&gt; enjoyment.</a:t>
            </a:r>
          </a:p>
        </p:txBody>
      </p:sp>
    </p:spTree>
    <p:extLst>
      <p:ext uri="{BB962C8B-B14F-4D97-AF65-F5344CB8AC3E}">
        <p14:creationId xmlns:p14="http://schemas.microsoft.com/office/powerpoint/2010/main" val="1778337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isn’t school, but you’re in school and representing your school. Plus, why memorize two sets of rules?</a:t>
            </a:r>
            <a:endParaRPr lang="en-US" dirty="0"/>
          </a:p>
        </p:txBody>
      </p:sp>
    </p:spTree>
    <p:extLst>
      <p:ext uri="{BB962C8B-B14F-4D97-AF65-F5344CB8AC3E}">
        <p14:creationId xmlns:p14="http://schemas.microsoft.com/office/powerpoint/2010/main" val="17783372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define that later on, too.</a:t>
            </a:r>
            <a:endParaRPr lang="en-US" dirty="0"/>
          </a:p>
        </p:txBody>
      </p:sp>
    </p:spTree>
    <p:extLst>
      <p:ext uri="{BB962C8B-B14F-4D97-AF65-F5344CB8AC3E}">
        <p14:creationId xmlns:p14="http://schemas.microsoft.com/office/powerpoint/2010/main" val="1778337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-Don’t expect that it will come to this.</a:t>
            </a:r>
          </a:p>
          <a:p>
            <a:r>
              <a:rPr lang="en-US" baseline="0" dirty="0" smtClean="0"/>
              <a:t>-Not our job; here to teach you something new.</a:t>
            </a:r>
          </a:p>
          <a:p>
            <a:r>
              <a:rPr lang="en-US" baseline="0" dirty="0" smtClean="0"/>
              <a:t>-Also, we’re understanding people—if having a rough day, you can talk to us, but can’t ruin things for others.</a:t>
            </a:r>
          </a:p>
        </p:txBody>
      </p:sp>
    </p:spTree>
    <p:extLst>
      <p:ext uri="{BB962C8B-B14F-4D97-AF65-F5344CB8AC3E}">
        <p14:creationId xmlns:p14="http://schemas.microsoft.com/office/powerpoint/2010/main" val="1778337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Tree>
    <p:extLst>
      <p:ext uri="{BB962C8B-B14F-4D97-AF65-F5344CB8AC3E}">
        <p14:creationId xmlns:p14="http://schemas.microsoft.com/office/powerpoint/2010/main" val="1778337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55079678"/>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68404004"/>
      </p:ext>
    </p:extLst>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25151538"/>
      </p:ext>
    </p:extLst>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2" r:id="rId10"/>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3.xml"/><Relationship Id="rId4" Type="http://schemas.openxmlformats.org/officeDocument/2006/relationships/oleObject" Target="../embeddings/oleObject1.bin"/><Relationship Id="rId5" Type="http://schemas.openxmlformats.org/officeDocument/2006/relationships/package" Target="../embeddings/Microsoft_Word_Document1.docx"/><Relationship Id="rId6" Type="http://schemas.openxmlformats.org/officeDocument/2006/relationships/image" Target="../media/image4.emf"/><Relationship Id="rId7" Type="http://schemas.openxmlformats.org/officeDocument/2006/relationships/image" Target="../media/image1.png"/><Relationship Id="rId1" Type="http://schemas.openxmlformats.org/officeDocument/2006/relationships/vmlDrawing" Target="../drawings/vmlDrawing1.vml"/><Relationship Id="rId2"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5.png"/><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comments" Target="../comments/comment1.xml"/><Relationship Id="rId1" Type="http://schemas.openxmlformats.org/officeDocument/2006/relationships/slideLayout" Target="../slideLayouts/slideLayout9.xml"/><Relationship Id="rId2" Type="http://schemas.openxmlformats.org/officeDocument/2006/relationships/hyperlink" Target="http://earsketch.gatech.edu/category/learning/anatomy-of-an-earsketch-project/what-is-programming"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udacity.github.io/js-basics/static-home/index.html" TargetMode="External"/><Relationship Id="rId3" Type="http://schemas.openxmlformats.org/officeDocument/2006/relationships/image" Target="../media/image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dirty="0"/>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
        <p:nvSpPr>
          <p:cNvPr id="3" name="PB"/>
          <p:cNvSpPr/>
          <p:nvPr/>
        </p:nvSpPr>
        <p:spPr>
          <a:xfrm>
            <a:off x="0" y="9601200"/>
            <a:ext cx="30963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701481665"/>
      </p:ext>
    </p:extLst>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Get to class on time.</a:t>
            </a:r>
          </a:p>
          <a:p>
            <a:pPr marL="404495" indent="-404495" defTabSz="531622">
              <a:spcBef>
                <a:spcPts val="3800"/>
              </a:spcBef>
              <a:defRPr sz="3458"/>
            </a:pPr>
            <a:r>
              <a:rPr lang="en-US" dirty="0" smtClean="0"/>
              <a:t>Be quiet at the start of class so we can start on time.</a:t>
            </a:r>
            <a:endParaRPr dirty="0"/>
          </a:p>
        </p:txBody>
      </p:sp>
      <p:sp>
        <p:nvSpPr>
          <p:cNvPr id="3" name="PB"/>
          <p:cNvSpPr/>
          <p:nvPr/>
        </p:nvSpPr>
        <p:spPr>
          <a:xfrm>
            <a:off x="0" y="9601200"/>
            <a:ext cx="3096381"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927225515"/>
      </p:ext>
    </p:extLst>
  </p:cSld>
  <p:clrMapOvr>
    <a:masterClrMapping/>
  </p:clrMapOvr>
  <p:transition xmlns:p14="http://schemas.microsoft.com/office/powerpoint/2010/mai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Listen when someone else is talking.</a:t>
            </a:r>
            <a:endParaRPr dirty="0"/>
          </a:p>
        </p:txBody>
      </p:sp>
      <p:sp>
        <p:nvSpPr>
          <p:cNvPr id="3" name="PB"/>
          <p:cNvSpPr/>
          <p:nvPr/>
        </p:nvSpPr>
        <p:spPr>
          <a:xfrm>
            <a:off x="0" y="9601200"/>
            <a:ext cx="3406019"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875112922"/>
      </p:ext>
    </p:extLst>
  </p:cSld>
  <p:clrMapOvr>
    <a:masterClrMapping/>
  </p:clrMapOvr>
  <p:transition xmlns:p14="http://schemas.microsoft.com/office/powerpoint/2010/mai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Get silent when we need your attention to continue.</a:t>
            </a:r>
            <a:endParaRPr dirty="0"/>
          </a:p>
        </p:txBody>
      </p:sp>
      <p:sp>
        <p:nvSpPr>
          <p:cNvPr id="3" name="PB"/>
          <p:cNvSpPr/>
          <p:nvPr/>
        </p:nvSpPr>
        <p:spPr>
          <a:xfrm>
            <a:off x="0" y="9601200"/>
            <a:ext cx="371565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077045094"/>
      </p:ext>
    </p:extLst>
  </p:cSld>
  <p:clrMapOvr>
    <a:masterClrMapping/>
  </p:clrMapOvr>
  <p:transition xmlns:p14="http://schemas.microsoft.com/office/powerpoint/2010/mai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Follow school rules.</a:t>
            </a:r>
            <a:endParaRPr dirty="0"/>
          </a:p>
        </p:txBody>
      </p:sp>
      <p:sp>
        <p:nvSpPr>
          <p:cNvPr id="3" name="PB"/>
          <p:cNvSpPr/>
          <p:nvPr/>
        </p:nvSpPr>
        <p:spPr>
          <a:xfrm>
            <a:off x="0" y="9601200"/>
            <a:ext cx="402529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109677954"/>
      </p:ext>
    </p:extLst>
  </p:cSld>
  <p:clrMapOvr>
    <a:masterClrMapping/>
  </p:clrMapOvr>
  <p:transition xmlns:p14="http://schemas.microsoft.com/office/powerpoint/2010/mai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Be respectful.</a:t>
            </a:r>
            <a:endParaRPr dirty="0"/>
          </a:p>
        </p:txBody>
      </p:sp>
      <p:sp>
        <p:nvSpPr>
          <p:cNvPr id="3" name="PB"/>
          <p:cNvSpPr/>
          <p:nvPr/>
        </p:nvSpPr>
        <p:spPr>
          <a:xfrm>
            <a:off x="0" y="9601200"/>
            <a:ext cx="4334933"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47004912"/>
      </p:ext>
    </p:extLst>
  </p:cSld>
  <p:clrMapOvr>
    <a:masterClrMapping/>
  </p:clrMapOvr>
  <p:transition xmlns:p14="http://schemas.microsoft.com/office/powerpoint/2010/mai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We’ll let you know if way you’re acting is disruptive or disrespectful—in class warning, after class conversation if needed.</a:t>
            </a:r>
          </a:p>
          <a:p>
            <a:pPr marL="404495" indent="-404495" defTabSz="531622">
              <a:spcBef>
                <a:spcPts val="3800"/>
              </a:spcBef>
              <a:defRPr sz="3458"/>
            </a:pPr>
            <a:r>
              <a:rPr lang="en-US" dirty="0" smtClean="0"/>
              <a:t>If you keep choosing to act in such a way,</a:t>
            </a:r>
            <a:r>
              <a:rPr lang="en-US" dirty="0"/>
              <a:t> </a:t>
            </a:r>
            <a:r>
              <a:rPr lang="en-US" dirty="0" smtClean="0"/>
              <a:t>you’ll have to leave (first time from class, second time from program).</a:t>
            </a:r>
            <a:endParaRPr dirty="0"/>
          </a:p>
        </p:txBody>
      </p:sp>
      <p:sp>
        <p:nvSpPr>
          <p:cNvPr id="3" name="PB"/>
          <p:cNvSpPr/>
          <p:nvPr/>
        </p:nvSpPr>
        <p:spPr>
          <a:xfrm>
            <a:off x="0" y="9601200"/>
            <a:ext cx="464457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041008222"/>
      </p:ext>
    </p:extLst>
  </p:cSld>
  <p:clrMapOvr>
    <a:masterClrMapping/>
  </p:clrMapOvr>
  <p:transition xmlns:p14="http://schemas.microsoft.com/office/powerpoint/2010/mai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xfrm>
            <a:off x="952500" y="3516785"/>
            <a:ext cx="11099800" cy="1962728"/>
          </a:xfrm>
          <a:prstGeom prst="rect">
            <a:avLst/>
          </a:prstGeom>
        </p:spPr>
        <p:txBody>
          <a:bodyPr>
            <a:normAutofit/>
          </a:bodyPr>
          <a:lstStyle/>
          <a:p>
            <a:r>
              <a:rPr lang="en-US" dirty="0" smtClean="0"/>
              <a:t>Questions?</a:t>
            </a:r>
            <a:endParaRPr dirty="0"/>
          </a:p>
        </p:txBody>
      </p:sp>
      <p:sp>
        <p:nvSpPr>
          <p:cNvPr id="3" name="PB"/>
          <p:cNvSpPr/>
          <p:nvPr/>
        </p:nvSpPr>
        <p:spPr>
          <a:xfrm>
            <a:off x="0" y="9601200"/>
            <a:ext cx="495421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56907850"/>
      </p:ext>
    </p:extLst>
  </p:cSld>
  <p:clrMapOvr>
    <a:masterClrMapping/>
  </p:clrMapOvr>
  <p:transition xmlns:p14="http://schemas.microsoft.com/office/powerpoint/2010/mai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dirty="0"/>
              <a:t>Meet the Team</a:t>
            </a:r>
          </a:p>
          <a:p>
            <a:r>
              <a:rPr lang="en-US" dirty="0" smtClean="0"/>
              <a:t>Discuss our goals</a:t>
            </a:r>
          </a:p>
          <a:p>
            <a:r>
              <a:rPr lang="en-US" dirty="0" smtClean="0"/>
              <a:t>Discuss our workflow</a:t>
            </a:r>
          </a:p>
          <a:p>
            <a:r>
              <a:rPr lang="en-US" dirty="0" smtClean="0"/>
              <a:t>Craft our team agreement</a:t>
            </a:r>
          </a:p>
          <a:p>
            <a:r>
              <a:rPr lang="en-US" dirty="0" smtClean="0"/>
              <a:t>DEV TIME!</a:t>
            </a:r>
            <a:endParaRPr lang="en-US" dirty="0"/>
          </a:p>
        </p:txBody>
      </p:sp>
      <p:sp>
        <p:nvSpPr>
          <p:cNvPr id="5" name="PB"/>
          <p:cNvSpPr/>
          <p:nvPr/>
        </p:nvSpPr>
        <p:spPr>
          <a:xfrm>
            <a:off x="0" y="9601200"/>
            <a:ext cx="526384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015163104"/>
      </p:ext>
    </p:extLst>
  </p:cSld>
  <p:clrMapOvr>
    <a:masterClrMapping/>
  </p:clrMapOvr>
  <p:transition xmlns:p14="http://schemas.microsoft.com/office/powerpoint/2010/mai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Programmable Introductions</a:t>
            </a:r>
            <a:endParaRPr lang="en-US" sz="6000" dirty="0"/>
          </a:p>
        </p:txBody>
      </p:sp>
      <p:sp>
        <p:nvSpPr>
          <p:cNvPr id="4" name="Text Placeholder 3"/>
          <p:cNvSpPr>
            <a:spLocks noGrp="1"/>
          </p:cNvSpPr>
          <p:nvPr>
            <p:ph type="body" sz="half" idx="1"/>
          </p:nvPr>
        </p:nvSpPr>
        <p:spPr>
          <a:xfrm>
            <a:off x="952500" y="1580828"/>
            <a:ext cx="11099800" cy="7296472"/>
          </a:xfrm>
        </p:spPr>
        <p:txBody>
          <a:bodyPr anchor="t">
            <a:normAutofit lnSpcReduction="10000"/>
          </a:bodyPr>
          <a:lstStyle/>
          <a:p>
            <a:pPr marL="0" indent="0">
              <a:spcBef>
                <a:spcPts val="0"/>
              </a:spcBef>
              <a:buNone/>
            </a:pPr>
            <a:r>
              <a:rPr lang="en-US" sz="3200" dirty="0" err="1" smtClean="0"/>
              <a:t>var</a:t>
            </a:r>
            <a:r>
              <a:rPr lang="en-US" sz="3200" dirty="0" smtClean="0"/>
              <a:t> </a:t>
            </a:r>
            <a:r>
              <a:rPr lang="en-US" sz="3200" dirty="0" err="1" smtClean="0"/>
              <a:t>introLoop</a:t>
            </a:r>
            <a:r>
              <a:rPr lang="en-US" sz="3200" dirty="0" smtClean="0"/>
              <a:t> = function(){</a:t>
            </a:r>
          </a:p>
          <a:p>
            <a:pPr marL="0" indent="0">
              <a:spcBef>
                <a:spcPts val="0"/>
              </a:spcBef>
              <a:buNone/>
            </a:pPr>
            <a:r>
              <a:rPr lang="en-US" sz="3200" dirty="0" smtClean="0"/>
              <a:t>	while(</a:t>
            </a:r>
            <a:r>
              <a:rPr lang="en-US" sz="3200" dirty="0" err="1" smtClean="0"/>
              <a:t>factJar.length</a:t>
            </a:r>
            <a:r>
              <a:rPr lang="en-US" sz="3200" dirty="0" smtClean="0"/>
              <a:t> </a:t>
            </a:r>
            <a:r>
              <a:rPr lang="en-US" sz="3200" dirty="0"/>
              <a:t>&gt; 0){</a:t>
            </a:r>
          </a:p>
          <a:p>
            <a:pPr marL="0" indent="0">
              <a:spcBef>
                <a:spcPts val="0"/>
              </a:spcBef>
              <a:buNone/>
            </a:pPr>
            <a:r>
              <a:rPr lang="en-US" sz="3200" dirty="0" smtClean="0"/>
              <a:t>		</a:t>
            </a:r>
            <a:r>
              <a:rPr lang="en-US" sz="3200" dirty="0" err="1" smtClean="0"/>
              <a:t>var</a:t>
            </a:r>
            <a:r>
              <a:rPr lang="en-US" sz="3200" dirty="0" smtClean="0"/>
              <a:t> </a:t>
            </a:r>
            <a:r>
              <a:rPr lang="en-US" sz="3200" dirty="0"/>
              <a:t>fact = </a:t>
            </a:r>
            <a:r>
              <a:rPr lang="en-US" sz="3200" dirty="0" err="1"/>
              <a:t>factJar.shift</a:t>
            </a:r>
            <a:r>
              <a:rPr lang="en-US" sz="3200" dirty="0"/>
              <a:t>();</a:t>
            </a:r>
          </a:p>
          <a:p>
            <a:pPr marL="0" indent="0">
              <a:spcBef>
                <a:spcPts val="0"/>
              </a:spcBef>
              <a:buNone/>
            </a:pPr>
            <a:r>
              <a:rPr lang="en-US" sz="3200" dirty="0" smtClean="0"/>
              <a:t>		</a:t>
            </a:r>
            <a:r>
              <a:rPr lang="en-US" sz="3200" dirty="0" err="1" smtClean="0"/>
              <a:t>guessFact</a:t>
            </a:r>
            <a:r>
              <a:rPr lang="en-US" sz="3200" dirty="0" smtClean="0"/>
              <a:t>(fact);</a:t>
            </a:r>
          </a:p>
          <a:p>
            <a:pPr marL="0" indent="0">
              <a:spcBef>
                <a:spcPts val="0"/>
              </a:spcBef>
              <a:buNone/>
            </a:pPr>
            <a:r>
              <a:rPr lang="en-US" sz="3200" dirty="0" smtClean="0"/>
              <a:t>	}</a:t>
            </a:r>
            <a:r>
              <a:rPr lang="en-US" sz="3200" dirty="0"/>
              <a:t/>
            </a:r>
            <a:br>
              <a:rPr lang="en-US" sz="3200" dirty="0"/>
            </a:br>
            <a:r>
              <a:rPr lang="en-US" sz="3200" dirty="0"/>
              <a:t>}</a:t>
            </a:r>
          </a:p>
          <a:p>
            <a:pPr marL="0" indent="0">
              <a:spcBef>
                <a:spcPts val="0"/>
              </a:spcBef>
              <a:buNone/>
            </a:pPr>
            <a:r>
              <a:rPr lang="en-US" sz="3200" dirty="0"/>
              <a:t/>
            </a:r>
            <a:br>
              <a:rPr lang="en-US" sz="3200" dirty="0"/>
            </a:br>
            <a:r>
              <a:rPr lang="en-US" sz="3200" dirty="0" err="1"/>
              <a:t>var</a:t>
            </a:r>
            <a:r>
              <a:rPr lang="en-US" sz="3200" dirty="0"/>
              <a:t> </a:t>
            </a:r>
            <a:r>
              <a:rPr lang="en-US" sz="3200" dirty="0" err="1"/>
              <a:t>guessFact</a:t>
            </a:r>
            <a:r>
              <a:rPr lang="en-US" sz="3200" dirty="0"/>
              <a:t> = function(fact){</a:t>
            </a:r>
          </a:p>
          <a:p>
            <a:pPr marL="0" indent="0">
              <a:spcBef>
                <a:spcPts val="0"/>
              </a:spcBef>
              <a:buNone/>
            </a:pPr>
            <a:r>
              <a:rPr lang="en-US" sz="3200" dirty="0" smtClean="0"/>
              <a:t>	</a:t>
            </a:r>
            <a:r>
              <a:rPr lang="en-US" sz="3200" dirty="0" err="1" smtClean="0"/>
              <a:t>var</a:t>
            </a:r>
            <a:r>
              <a:rPr lang="en-US" sz="3200" dirty="0" smtClean="0"/>
              <a:t> </a:t>
            </a:r>
            <a:r>
              <a:rPr lang="en-US" sz="3200" dirty="0"/>
              <a:t>guess = 2;</a:t>
            </a:r>
          </a:p>
          <a:p>
            <a:pPr marL="0" indent="0">
              <a:spcBef>
                <a:spcPts val="0"/>
              </a:spcBef>
              <a:buNone/>
            </a:pPr>
            <a:r>
              <a:rPr lang="en-US" sz="3200" dirty="0" smtClean="0"/>
              <a:t>	</a:t>
            </a:r>
            <a:r>
              <a:rPr lang="en-US" sz="3200" dirty="0" err="1" smtClean="0"/>
              <a:t>console.log</a:t>
            </a:r>
            <a:r>
              <a:rPr lang="en-US" sz="3200" dirty="0" smtClean="0"/>
              <a:t>(fact</a:t>
            </a:r>
            <a:r>
              <a:rPr lang="en-US" sz="3200" dirty="0"/>
              <a:t>);</a:t>
            </a:r>
          </a:p>
          <a:p>
            <a:pPr marL="0" indent="0">
              <a:spcBef>
                <a:spcPts val="0"/>
              </a:spcBef>
              <a:buNone/>
            </a:pPr>
            <a:r>
              <a:rPr lang="en-US" sz="3200" dirty="0" smtClean="0"/>
              <a:t>	</a:t>
            </a:r>
            <a:r>
              <a:rPr lang="en-US" sz="3200" dirty="0" err="1" smtClean="0"/>
              <a:t>console.log</a:t>
            </a:r>
            <a:r>
              <a:rPr lang="en-US" sz="3200" dirty="0"/>
              <a:t>(“Who do you think this fact belongs to?”);</a:t>
            </a:r>
          </a:p>
          <a:p>
            <a:pPr marL="0" indent="0">
              <a:spcBef>
                <a:spcPts val="0"/>
              </a:spcBef>
              <a:buNone/>
            </a:pPr>
            <a:r>
              <a:rPr lang="en-US" sz="3200" dirty="0" smtClean="0"/>
              <a:t>	if(guess </a:t>
            </a:r>
            <a:r>
              <a:rPr lang="en-US" sz="3200" dirty="0"/>
              <a:t>&gt; 0){</a:t>
            </a:r>
          </a:p>
          <a:p>
            <a:pPr marL="0" indent="0">
              <a:spcBef>
                <a:spcPts val="0"/>
              </a:spcBef>
              <a:buNone/>
            </a:pPr>
            <a:r>
              <a:rPr lang="en-US" sz="3200" dirty="0" smtClean="0"/>
              <a:t>		function </a:t>
            </a:r>
            <a:r>
              <a:rPr lang="en-US" sz="3200" dirty="0" err="1"/>
              <a:t>raiseHand</a:t>
            </a:r>
            <a:r>
              <a:rPr lang="en-US" sz="3200" dirty="0"/>
              <a:t>();</a:t>
            </a:r>
          </a:p>
          <a:p>
            <a:pPr marL="0" indent="0">
              <a:spcBef>
                <a:spcPts val="0"/>
              </a:spcBef>
              <a:buNone/>
            </a:pPr>
            <a:r>
              <a:rPr lang="en-US" sz="3200" dirty="0" smtClean="0"/>
              <a:t>		guess </a:t>
            </a:r>
            <a:r>
              <a:rPr lang="en-US" sz="3200" dirty="0"/>
              <a:t>= guess - 1;</a:t>
            </a:r>
          </a:p>
          <a:p>
            <a:pPr marL="0" indent="0">
              <a:spcBef>
                <a:spcPts val="0"/>
              </a:spcBef>
              <a:buNone/>
            </a:pPr>
            <a:r>
              <a:rPr lang="en-US" sz="3200" dirty="0" smtClean="0"/>
              <a:t>	}</a:t>
            </a:r>
            <a:endParaRPr lang="en-US" sz="3200" dirty="0"/>
          </a:p>
          <a:p>
            <a:pPr marL="0" indent="0">
              <a:spcBef>
                <a:spcPts val="0"/>
              </a:spcBef>
              <a:buNone/>
            </a:pPr>
            <a:r>
              <a:rPr lang="en-US" sz="3200" dirty="0"/>
              <a:t>}</a:t>
            </a:r>
            <a:endParaRPr lang="en-US" sz="3200" dirty="0" smtClean="0"/>
          </a:p>
        </p:txBody>
      </p:sp>
      <p:sp>
        <p:nvSpPr>
          <p:cNvPr id="5" name="PB"/>
          <p:cNvSpPr/>
          <p:nvPr/>
        </p:nvSpPr>
        <p:spPr>
          <a:xfrm>
            <a:off x="0" y="9601200"/>
            <a:ext cx="5573486"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578609871"/>
      </p:ext>
    </p:extLst>
  </p:cSld>
  <p:clrMapOvr>
    <a:masterClrMapping/>
  </p:clrMapOvr>
  <p:transition xmlns:p14="http://schemas.microsoft.com/office/powerpoint/2010/mai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strike="sngStrike" dirty="0"/>
              <a:t>Meet the Team</a:t>
            </a:r>
          </a:p>
          <a:p>
            <a:r>
              <a:rPr lang="en-US" dirty="0" smtClean="0"/>
              <a:t>Discuss our goals</a:t>
            </a:r>
          </a:p>
          <a:p>
            <a:r>
              <a:rPr lang="en-US" dirty="0" smtClean="0"/>
              <a:t>Discuss our workflow</a:t>
            </a:r>
          </a:p>
          <a:p>
            <a:r>
              <a:rPr lang="en-US" dirty="0" smtClean="0"/>
              <a:t>Craft our team agreement</a:t>
            </a:r>
          </a:p>
          <a:p>
            <a:r>
              <a:rPr lang="en-US" dirty="0" smtClean="0"/>
              <a:t>DEV TIME!</a:t>
            </a:r>
            <a:endParaRPr lang="en-US" dirty="0"/>
          </a:p>
        </p:txBody>
      </p:sp>
      <p:sp>
        <p:nvSpPr>
          <p:cNvPr id="5" name="PB"/>
          <p:cNvSpPr/>
          <p:nvPr/>
        </p:nvSpPr>
        <p:spPr>
          <a:xfrm>
            <a:off x="0" y="9601200"/>
            <a:ext cx="5883124"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106158"/>
      </p:ext>
    </p:extLst>
  </p:cSld>
  <p:clrMapOvr>
    <a:masterClrMapping/>
  </p:clrMapOvr>
  <p:transition xmlns:p14="http://schemas.microsoft.com/office/powerpoint/2010/mai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
        <p:nvSpPr>
          <p:cNvPr id="3" name="PB"/>
          <p:cNvSpPr/>
          <p:nvPr/>
        </p:nvSpPr>
        <p:spPr>
          <a:xfrm>
            <a:off x="0" y="9601200"/>
            <a:ext cx="61927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785343918"/>
      </p:ext>
    </p:extLst>
  </p:cSld>
  <p:clrMapOvr>
    <a:masterClrMapping/>
  </p:clrMapOvr>
  <p:transition xmlns:p14="http://schemas.microsoft.com/office/powerpoint/2010/mai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t>Why are we here?</a:t>
            </a:r>
          </a:p>
        </p:txBody>
      </p:sp>
      <p:sp>
        <p:nvSpPr>
          <p:cNvPr id="3" name="PB"/>
          <p:cNvSpPr/>
          <p:nvPr/>
        </p:nvSpPr>
        <p:spPr>
          <a:xfrm>
            <a:off x="0" y="9601200"/>
            <a:ext cx="619276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25056845"/>
      </p:ext>
    </p:extLst>
  </p:cSld>
  <p:clrMapOvr>
    <a:masterClrMapping/>
  </p:clrMapOvr>
  <p:transition xmlns:p14="http://schemas.microsoft.com/office/powerpoint/2010/mai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
        <p:nvSpPr>
          <p:cNvPr id="3" name="PB"/>
          <p:cNvSpPr/>
          <p:nvPr/>
        </p:nvSpPr>
        <p:spPr>
          <a:xfrm>
            <a:off x="0" y="9601200"/>
            <a:ext cx="650240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8790934"/>
      </p:ext>
    </p:extLst>
  </p:cSld>
  <p:clrMapOvr>
    <a:masterClrMapping/>
  </p:clrMapOvr>
  <p:transition xmlns:p14="http://schemas.microsoft.com/office/powerpoint/2010/mai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rPr dirty="0"/>
              <a:t>Why are </a:t>
            </a:r>
            <a:r>
              <a:rPr lang="en-US" dirty="0" smtClean="0"/>
              <a:t>you</a:t>
            </a:r>
            <a:r>
              <a:rPr dirty="0" smtClean="0"/>
              <a:t> </a:t>
            </a:r>
            <a:r>
              <a:rPr dirty="0"/>
              <a:t>here?</a:t>
            </a:r>
          </a:p>
        </p:txBody>
      </p:sp>
      <p:sp>
        <p:nvSpPr>
          <p:cNvPr id="3" name="PB"/>
          <p:cNvSpPr/>
          <p:nvPr/>
        </p:nvSpPr>
        <p:spPr>
          <a:xfrm>
            <a:off x="0" y="9601200"/>
            <a:ext cx="681203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36809446"/>
      </p:ext>
    </p:extLst>
  </p:cSld>
  <p:clrMapOvr>
    <a:masterClrMapping/>
  </p:clrMapOvr>
  <p:transition xmlns:p14="http://schemas.microsoft.com/office/powerpoint/2010/mai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google it.</a:t>
            </a:r>
            <a:endParaRPr sz="3200" dirty="0"/>
          </a:p>
        </p:txBody>
      </p:sp>
      <p:sp>
        <p:nvSpPr>
          <p:cNvPr id="3" name="PB"/>
          <p:cNvSpPr/>
          <p:nvPr/>
        </p:nvSpPr>
        <p:spPr>
          <a:xfrm>
            <a:off x="0" y="9601200"/>
            <a:ext cx="7121676"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49236593"/>
      </p:ext>
    </p:extLst>
  </p:cSld>
  <p:clrMapOvr>
    <a:masterClrMapping/>
  </p:clrMapOvr>
  <p:transition xmlns:p14="http://schemas.microsoft.com/office/powerpoint/2010/mai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Map</a:t>
            </a:r>
            <a:endParaRPr lang="en-US" dirty="0"/>
          </a:p>
        </p:txBody>
      </p:sp>
      <p:sp>
        <p:nvSpPr>
          <p:cNvPr id="3" name="Text Placeholder 2"/>
          <p:cNvSpPr>
            <a:spLocks noGrp="1"/>
          </p:cNvSpPr>
          <p:nvPr>
            <p:ph type="body" idx="1"/>
          </p:nvPr>
        </p:nvSpPr>
        <p:spPr/>
        <p:txBody>
          <a:bodyPr/>
          <a:lstStyle/>
          <a:p>
            <a:endParaRPr lang="en-US"/>
          </a:p>
        </p:txBody>
      </p:sp>
      <p:sp>
        <p:nvSpPr>
          <p:cNvPr id="5" name="PB"/>
          <p:cNvSpPr/>
          <p:nvPr/>
        </p:nvSpPr>
        <p:spPr>
          <a:xfrm>
            <a:off x="0" y="9601200"/>
            <a:ext cx="743131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914124957"/>
      </p:ext>
    </p:extLst>
  </p:cSld>
  <p:clrMapOvr>
    <a:masterClrMapping/>
  </p:clrMapOvr>
  <p:transition xmlns:p14="http://schemas.microsoft.com/office/powerpoint/2010/mai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strike="sngStrike" dirty="0"/>
              <a:t>Meet the Team</a:t>
            </a:r>
          </a:p>
          <a:p>
            <a:r>
              <a:rPr lang="en-US" strike="sngStrike" dirty="0" smtClean="0"/>
              <a:t>Discuss our goals</a:t>
            </a:r>
          </a:p>
          <a:p>
            <a:r>
              <a:rPr lang="en-US" dirty="0" smtClean="0"/>
              <a:t>Discuss our workflow</a:t>
            </a:r>
          </a:p>
          <a:p>
            <a:r>
              <a:rPr lang="en-US" dirty="0" smtClean="0"/>
              <a:t>Craft our team agreement</a:t>
            </a:r>
          </a:p>
          <a:p>
            <a:r>
              <a:rPr lang="en-US" dirty="0" smtClean="0"/>
              <a:t>DEV TIME!</a:t>
            </a:r>
            <a:endParaRPr lang="en-US" dirty="0"/>
          </a:p>
        </p:txBody>
      </p:sp>
      <p:sp>
        <p:nvSpPr>
          <p:cNvPr id="5" name="PB"/>
          <p:cNvSpPr/>
          <p:nvPr/>
        </p:nvSpPr>
        <p:spPr>
          <a:xfrm>
            <a:off x="0" y="9601200"/>
            <a:ext cx="774095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121731264"/>
      </p:ext>
    </p:extLst>
  </p:cSld>
  <p:clrMapOvr>
    <a:masterClrMapping/>
  </p:clrMapOvr>
  <p:transition xmlns:p14="http://schemas.microsoft.com/office/powerpoint/2010/mai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t>How will this work?</a:t>
            </a:r>
          </a:p>
        </p:txBody>
      </p:sp>
      <p:sp>
        <p:nvSpPr>
          <p:cNvPr id="3" name="PB"/>
          <p:cNvSpPr/>
          <p:nvPr/>
        </p:nvSpPr>
        <p:spPr>
          <a:xfrm>
            <a:off x="0" y="9601200"/>
            <a:ext cx="8050591"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93074901"/>
      </p:ext>
    </p:extLst>
  </p:cSld>
  <p:clrMapOvr>
    <a:masterClrMapping/>
  </p:clrMapOvr>
  <p:transition xmlns:p14="http://schemas.microsoft.com/office/powerpoint/2010/mai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work time</a:t>
            </a:r>
            <a:endParaRPr dirty="0"/>
          </a:p>
        </p:txBody>
      </p:sp>
      <p:sp>
        <p:nvSpPr>
          <p:cNvPr id="3" name="PB"/>
          <p:cNvSpPr/>
          <p:nvPr/>
        </p:nvSpPr>
        <p:spPr>
          <a:xfrm>
            <a:off x="0" y="9601200"/>
            <a:ext cx="836022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047359512"/>
      </p:ext>
    </p:extLst>
  </p:cSld>
  <p:clrMapOvr>
    <a:masterClrMapping/>
  </p:clrMapOvr>
  <p:transition xmlns:p14="http://schemas.microsoft.com/office/powerpoint/2010/mai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strike="sngStrike" dirty="0"/>
              <a:t>Meet the Team</a:t>
            </a:r>
          </a:p>
          <a:p>
            <a:r>
              <a:rPr lang="en-US" strike="sngStrike" dirty="0" smtClean="0"/>
              <a:t>Discuss our goals</a:t>
            </a:r>
          </a:p>
          <a:p>
            <a:r>
              <a:rPr lang="en-US" strike="sngStrike" dirty="0" smtClean="0"/>
              <a:t>Discuss our workflow</a:t>
            </a:r>
          </a:p>
          <a:p>
            <a:r>
              <a:rPr lang="en-US" dirty="0" smtClean="0"/>
              <a:t>Craft our team agreement</a:t>
            </a:r>
          </a:p>
          <a:p>
            <a:r>
              <a:rPr lang="en-US" dirty="0" smtClean="0"/>
              <a:t>DEV TIME!</a:t>
            </a:r>
            <a:endParaRPr lang="en-US" dirty="0"/>
          </a:p>
        </p:txBody>
      </p:sp>
      <p:sp>
        <p:nvSpPr>
          <p:cNvPr id="5" name="PB"/>
          <p:cNvSpPr/>
          <p:nvPr/>
        </p:nvSpPr>
        <p:spPr>
          <a:xfrm>
            <a:off x="0" y="9601200"/>
            <a:ext cx="8669867"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983417111"/>
      </p:ext>
    </p:extLst>
  </p:cSld>
  <p:clrMapOvr>
    <a:masterClrMapping/>
  </p:clrMapOvr>
  <p:transition xmlns:p14="http://schemas.microsoft.com/office/powerpoint/2010/mai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4051476"/>
            <a:ext cx="10090727" cy="2159000"/>
          </a:xfrm>
          <a:prstGeom prst="rect">
            <a:avLst/>
          </a:prstGeom>
        </p:spPr>
        <p:txBody>
          <a:bodyPr>
            <a:normAutofit fontScale="90000"/>
          </a:bodyPr>
          <a:lstStyle/>
          <a:p>
            <a:r>
              <a:rPr lang="en-US" dirty="0" smtClean="0"/>
              <a:t>It’s like a contract… but collaborative</a:t>
            </a:r>
            <a:endParaRPr dirty="0"/>
          </a:p>
        </p:txBody>
      </p:sp>
      <p:sp>
        <p:nvSpPr>
          <p:cNvPr id="3" name="PB"/>
          <p:cNvSpPr/>
          <p:nvPr/>
        </p:nvSpPr>
        <p:spPr>
          <a:xfrm>
            <a:off x="0" y="9601200"/>
            <a:ext cx="897950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09742746"/>
      </p:ext>
    </p:extLst>
  </p:cSld>
  <p:clrMapOvr>
    <a:masterClrMapping/>
  </p:clrMapOvr>
  <p:transition xmlns:p14="http://schemas.microsoft.com/office/powerpoint/2010/mai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dirty="0" smtClean="0"/>
              <a:t>Meet the Teachers &amp; Procedures</a:t>
            </a:r>
          </a:p>
          <a:p>
            <a:r>
              <a:rPr lang="en-US" dirty="0" smtClean="0"/>
              <a:t>Meet the Team</a:t>
            </a:r>
          </a:p>
          <a:p>
            <a:r>
              <a:rPr lang="en-US" dirty="0" smtClean="0"/>
              <a:t>Discuss our goals</a:t>
            </a:r>
          </a:p>
          <a:p>
            <a:r>
              <a:rPr lang="en-US" dirty="0" smtClean="0"/>
              <a:t>Discuss our workflow</a:t>
            </a:r>
          </a:p>
          <a:p>
            <a:r>
              <a:rPr lang="en-US" dirty="0" smtClean="0"/>
              <a:t>Craft our team agreement</a:t>
            </a:r>
          </a:p>
          <a:p>
            <a:r>
              <a:rPr lang="en-US" dirty="0" smtClean="0"/>
              <a:t>DEV TIME!</a:t>
            </a:r>
            <a:endParaRPr lang="en-US" dirty="0"/>
          </a:p>
        </p:txBody>
      </p:sp>
      <p:sp>
        <p:nvSpPr>
          <p:cNvPr id="5" name="PB"/>
          <p:cNvSpPr/>
          <p:nvPr/>
        </p:nvSpPr>
        <p:spPr>
          <a:xfrm>
            <a:off x="0" y="9601200"/>
            <a:ext cx="928914"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41760751"/>
      </p:ext>
    </p:extLst>
  </p:cSld>
  <p:clrMapOvr>
    <a:masterClrMapping/>
  </p:clrMapOvr>
  <p:transition xmlns:p14="http://schemas.microsoft.com/office/powerpoint/2010/mai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59417" y="931863"/>
            <a:ext cx="11778712" cy="798195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Team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562267611"/>
              </p:ext>
            </p:extLst>
          </p:nvPr>
        </p:nvGraphicFramePr>
        <p:xfrm>
          <a:off x="952500" y="931863"/>
          <a:ext cx="11360149" cy="7981950"/>
        </p:xfrm>
        <a:graphic>
          <a:graphicData uri="http://schemas.openxmlformats.org/presentationml/2006/ole">
            <mc:AlternateContent xmlns:mc="http://schemas.openxmlformats.org/markup-compatibility/2006">
              <mc:Choice xmlns:v="urn:schemas-microsoft-com:vml" Requires="v">
                <p:oleObj spid="_x0000_s2066" name="Document" r:id="rId5" imgW="10210800" imgH="8229600" progId="Word.Document.12">
                  <p:embed/>
                </p:oleObj>
              </mc:Choice>
              <mc:Fallback>
                <p:oleObj name="Document" r:id="rId5" imgW="10210800" imgH="8229600" progId="Word.Document.12">
                  <p:embed/>
                  <p:pic>
                    <p:nvPicPr>
                      <p:cNvPr id="0" name=""/>
                      <p:cNvPicPr/>
                      <p:nvPr/>
                    </p:nvPicPr>
                    <p:blipFill>
                      <a:blip r:embed="rId6"/>
                      <a:stretch>
                        <a:fillRect/>
                      </a:stretch>
                    </p:blipFill>
                    <p:spPr>
                      <a:xfrm>
                        <a:off x="952500" y="931863"/>
                        <a:ext cx="11360149" cy="7981950"/>
                      </a:xfrm>
                      <a:prstGeom prst="rect">
                        <a:avLst/>
                      </a:prstGeom>
                      <a:solidFill>
                        <a:schemeClr val="tx1"/>
                      </a:solidFill>
                    </p:spPr>
                  </p:pic>
                </p:oleObj>
              </mc:Fallback>
            </mc:AlternateContent>
          </a:graphicData>
        </a:graphic>
      </p:graphicFrame>
      <p:sp>
        <p:nvSpPr>
          <p:cNvPr id="7" name="PB"/>
          <p:cNvSpPr/>
          <p:nvPr/>
        </p:nvSpPr>
        <p:spPr>
          <a:xfrm>
            <a:off x="0" y="9601200"/>
            <a:ext cx="9289143" cy="152400"/>
          </a:xfrm>
          <a:prstGeom prst="rect">
            <a:avLst/>
          </a:prstGeom>
          <a:blipFill rotWithShape="1">
            <a:blip r:embed="rId7"/>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411502690"/>
      </p:ext>
    </p:extLst>
  </p:cSld>
  <p:clrMapOvr>
    <a:masterClrMapping/>
  </p:clrMapOvr>
  <p:transition xmlns:p14="http://schemas.microsoft.com/office/powerpoint/2010/mai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Team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
        <p:nvSpPr>
          <p:cNvPr id="5" name="PB"/>
          <p:cNvSpPr/>
          <p:nvPr/>
        </p:nvSpPr>
        <p:spPr>
          <a:xfrm>
            <a:off x="0" y="9601200"/>
            <a:ext cx="9598781"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290049885"/>
      </p:ext>
    </p:extLst>
  </p:cSld>
  <p:clrMapOvr>
    <a:masterClrMapping/>
  </p:clrMapOvr>
  <p:transition xmlns:p14="http://schemas.microsoft.com/office/powerpoint/2010/mai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a:t>Meet the Teachers &amp; Procedures</a:t>
            </a:r>
          </a:p>
          <a:p>
            <a:r>
              <a:rPr lang="en-US" strike="sngStrike" dirty="0"/>
              <a:t>Meet the Team</a:t>
            </a:r>
          </a:p>
          <a:p>
            <a:r>
              <a:rPr lang="en-US" strike="sngStrike" dirty="0" smtClean="0"/>
              <a:t>Discuss our goals</a:t>
            </a:r>
          </a:p>
          <a:p>
            <a:r>
              <a:rPr lang="en-US" strike="sngStrike" dirty="0" smtClean="0"/>
              <a:t>Discuss our workflow</a:t>
            </a:r>
          </a:p>
          <a:p>
            <a:r>
              <a:rPr lang="en-US" strike="sngStrike" dirty="0" smtClean="0"/>
              <a:t>Craft our team agreement</a:t>
            </a:r>
          </a:p>
          <a:p>
            <a:r>
              <a:rPr lang="en-US" dirty="0" smtClean="0"/>
              <a:t>DEV TIME!</a:t>
            </a:r>
            <a:endParaRPr lang="en-US" dirty="0"/>
          </a:p>
        </p:txBody>
      </p:sp>
      <p:sp>
        <p:nvSpPr>
          <p:cNvPr id="5" name="PB"/>
          <p:cNvSpPr/>
          <p:nvPr/>
        </p:nvSpPr>
        <p:spPr>
          <a:xfrm>
            <a:off x="0" y="9601200"/>
            <a:ext cx="9908419"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20395404"/>
      </p:ext>
    </p:extLst>
  </p:cSld>
  <p:clrMapOvr>
    <a:masterClrMapping/>
  </p:clrMapOvr>
  <p:transition xmlns:p14="http://schemas.microsoft.com/office/powerpoint/2010/mai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
        <p:nvSpPr>
          <p:cNvPr id="5" name="PB"/>
          <p:cNvSpPr/>
          <p:nvPr/>
        </p:nvSpPr>
        <p:spPr>
          <a:xfrm>
            <a:off x="0" y="9601200"/>
            <a:ext cx="1021805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05365443"/>
      </p:ext>
    </p:extLst>
  </p:cSld>
  <p:clrMapOvr>
    <a:masterClrMapping/>
  </p:clrMapOvr>
  <p:transition xmlns:p14="http://schemas.microsoft.com/office/powerpoint/2010/mai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
        <p:nvSpPr>
          <p:cNvPr id="3" name="PB"/>
          <p:cNvSpPr/>
          <p:nvPr/>
        </p:nvSpPr>
        <p:spPr>
          <a:xfrm>
            <a:off x="0" y="9601200"/>
            <a:ext cx="10527695" cy="152400"/>
          </a:xfrm>
          <a:prstGeom prst="rect">
            <a:avLst/>
          </a:prstGeom>
          <a:blipFill rotWithShape="1">
            <a:blip r:embed="rId5"/>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7398698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Anatomy of an </a:t>
            </a:r>
            <a:r>
              <a:rPr lang="en-US" sz="4800" dirty="0" err="1"/>
              <a:t>EarSketch</a:t>
            </a:r>
            <a:r>
              <a:rPr lang="en-US" sz="4800" dirty="0"/>
              <a:t> Project: </a:t>
            </a:r>
            <a:r>
              <a:rPr lang="en-US" sz="4800" dirty="0" smtClean="0"/>
              <a:t/>
            </a:r>
            <a:br>
              <a:rPr lang="en-US" sz="4800" dirty="0" smtClean="0"/>
            </a:br>
            <a:r>
              <a:rPr lang="en-US" sz="4800" dirty="0" smtClean="0"/>
              <a:t>What </a:t>
            </a:r>
            <a:r>
              <a:rPr lang="en-US" sz="4800" dirty="0"/>
              <a:t>is programming?</a:t>
            </a:r>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
        <p:nvSpPr>
          <p:cNvPr id="5" name="PB"/>
          <p:cNvSpPr/>
          <p:nvPr/>
        </p:nvSpPr>
        <p:spPr>
          <a:xfrm>
            <a:off x="0" y="9601200"/>
            <a:ext cx="10837333"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91419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sz="4400" dirty="0" smtClean="0"/>
              <a:t>We </a:t>
            </a:r>
            <a:r>
              <a:rPr lang="en-US" sz="4400" dirty="0"/>
              <a:t>can think of the different lines of our code as being individual instructions that we give to the computer. The computer follows these instructions explicitly to execute our written code</a:t>
            </a:r>
            <a:r>
              <a:rPr lang="en-US" sz="4400"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
        <p:nvSpPr>
          <p:cNvPr id="4" name="PB"/>
          <p:cNvSpPr/>
          <p:nvPr/>
        </p:nvSpPr>
        <p:spPr>
          <a:xfrm>
            <a:off x="0" y="9601200"/>
            <a:ext cx="1114697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30057523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in but we promise that as we work together as a development team, utilizing these concepts to create viable products, and learning new and exciting concepts and tools, this first day will seem like the breeze.</a:t>
            </a:r>
            <a:endParaRPr lang="en-US" dirty="0"/>
          </a:p>
        </p:txBody>
      </p:sp>
      <p:sp>
        <p:nvSpPr>
          <p:cNvPr id="5" name="PB"/>
          <p:cNvSpPr/>
          <p:nvPr/>
        </p:nvSpPr>
        <p:spPr>
          <a:xfrm>
            <a:off x="0" y="9601200"/>
            <a:ext cx="11456609"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7950812"/>
      </p:ext>
    </p:extLst>
  </p:cSld>
  <p:clrMapOvr>
    <a:masterClrMapping/>
  </p:clrMapOvr>
  <p:transition xmlns:p14="http://schemas.microsoft.com/office/powerpoint/2010/mai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normAutofit fontScale="90000"/>
          </a:bodyPr>
          <a:lstStyle/>
          <a:p>
            <a:r>
              <a:rPr lang="en-US" dirty="0" smtClean="0"/>
              <a:t>Wait! Didn’t you say Dev Time?!</a:t>
            </a:r>
            <a:endParaRPr dirty="0"/>
          </a:p>
        </p:txBody>
      </p:sp>
      <p:sp>
        <p:nvSpPr>
          <p:cNvPr id="3" name="PB"/>
          <p:cNvSpPr/>
          <p:nvPr/>
        </p:nvSpPr>
        <p:spPr>
          <a:xfrm>
            <a:off x="0" y="9601200"/>
            <a:ext cx="11766248"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463715237"/>
      </p:ext>
    </p:extLst>
  </p:cSld>
  <p:clrMapOvr>
    <a:masterClrMapping/>
  </p:clrMapOvr>
  <p:transition xmlns:p14="http://schemas.microsoft.com/office/powerpoint/2010/mai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
        <p:nvSpPr>
          <p:cNvPr id="5" name="PB"/>
          <p:cNvSpPr/>
          <p:nvPr/>
        </p:nvSpPr>
        <p:spPr>
          <a:xfrm>
            <a:off x="0" y="9601200"/>
            <a:ext cx="12075885"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224616531"/>
      </p:ext>
    </p:extLst>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r>
              <a:rPr lang="en-US" dirty="0" smtClean="0"/>
              <a:t>The Teachers</a:t>
            </a:r>
            <a:endParaRPr dirty="0"/>
          </a:p>
        </p:txBody>
      </p:sp>
      <p:sp>
        <p:nvSpPr>
          <p:cNvPr id="3" name="PB"/>
          <p:cNvSpPr/>
          <p:nvPr/>
        </p:nvSpPr>
        <p:spPr>
          <a:xfrm>
            <a:off x="0" y="9601200"/>
            <a:ext cx="1238552"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693713954"/>
      </p:ext>
    </p:extLst>
  </p:cSld>
  <p:clrMapOvr>
    <a:masterClrMapping/>
  </p:clrMapOvr>
  <p:transition xmlns:p14="http://schemas.microsoft.com/office/powerpoint/2010/mai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92500" lnSpcReduction="20000"/>
          </a:bodyPr>
          <a:lstStyle/>
          <a:p>
            <a:pPr marL="0" indent="0">
              <a:buNone/>
            </a:pPr>
            <a:r>
              <a:rPr lang="en-US" dirty="0" smtClean="0"/>
              <a:t>Type the following in your browser:</a:t>
            </a:r>
          </a:p>
          <a:p>
            <a:pPr marL="0" indent="0">
              <a:buNone/>
            </a:pPr>
            <a:r>
              <a:rPr lang="en-US" sz="4200" b="1" dirty="0" smtClean="0">
                <a:hlinkClick r:id="rId2"/>
              </a:rPr>
              <a:t>http</a:t>
            </a:r>
            <a:r>
              <a:rPr lang="en-US" sz="4200" b="1" dirty="0">
                <a:hlinkClick r:id="rId2"/>
              </a:rPr>
              <a:t>://</a:t>
            </a:r>
            <a:r>
              <a:rPr lang="en-US" sz="4200" b="1" dirty="0" smtClean="0">
                <a:hlinkClick r:id="rId2"/>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sz="4200" b="1" dirty="0"/>
              <a:t>$(".super-header-wrapper").html("&lt;</a:t>
            </a:r>
            <a:r>
              <a:rPr lang="en-US" sz="4200" b="1" dirty="0" err="1"/>
              <a:t>img</a:t>
            </a:r>
            <a:r>
              <a:rPr lang="en-US" sz="4200" b="1" dirty="0"/>
              <a:t> style='width:100%' </a:t>
            </a:r>
            <a:r>
              <a:rPr lang="en-US" sz="4200" b="1" dirty="0" err="1"/>
              <a:t>src</a:t>
            </a:r>
            <a:r>
              <a:rPr lang="en-US" sz="4200" b="1" dirty="0"/>
              <a:t>='http://</a:t>
            </a:r>
            <a:r>
              <a:rPr lang="en-US" sz="4200" b="1" dirty="0" err="1"/>
              <a:t>goo.gl</a:t>
            </a:r>
            <a:r>
              <a:rPr lang="en-US" sz="4200" b="1" dirty="0"/>
              <a:t>/</a:t>
            </a:r>
            <a:r>
              <a:rPr lang="en-US" sz="4200" b="1" dirty="0" err="1"/>
              <a:t>WCrBmS</a:t>
            </a:r>
            <a:r>
              <a:rPr lang="en-US" sz="4200" b="1" dirty="0"/>
              <a:t>'&gt;");</a:t>
            </a:r>
          </a:p>
          <a:p>
            <a:pPr marL="1187450" lvl="1" indent="-742950" fontAlgn="base">
              <a:buFont typeface="+mj-lt"/>
              <a:buAutoNum type="arabicPeriod"/>
            </a:pPr>
            <a:r>
              <a:rPr lang="en-US" dirty="0"/>
              <a:t>What happens?</a:t>
            </a:r>
          </a:p>
          <a:p>
            <a:pPr marL="0" indent="0">
              <a:buNone/>
            </a:pPr>
            <a:endParaRPr lang="en-US" sz="4400" dirty="0"/>
          </a:p>
        </p:txBody>
      </p:sp>
      <p:sp>
        <p:nvSpPr>
          <p:cNvPr id="5" name="PB"/>
          <p:cNvSpPr/>
          <p:nvPr/>
        </p:nvSpPr>
        <p:spPr>
          <a:xfrm>
            <a:off x="0" y="9601200"/>
            <a:ext cx="12385524"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45393110"/>
      </p:ext>
    </p:extLst>
  </p:cSld>
  <p:clrMapOvr>
    <a:masterClrMapping/>
  </p:clrMapOvr>
  <p:transition xmlns:p14="http://schemas.microsoft.com/office/powerpoint/2010/mai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
        <p:nvSpPr>
          <p:cNvPr id="4" name="PB"/>
          <p:cNvSpPr/>
          <p:nvPr/>
        </p:nvSpPr>
        <p:spPr>
          <a:xfrm>
            <a:off x="0" y="9601200"/>
            <a:ext cx="12695162"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460133016"/>
      </p:ext>
    </p:extLst>
  </p:cSld>
  <p:clrMapOvr>
    <a:masterClrMapping/>
  </p:clrMapOvr>
  <p:transition xmlns:p14="http://schemas.microsoft.com/office/powerpoint/2010/mai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normAutofit fontScale="85000" lnSpcReduction="20000"/>
          </a:bodyPr>
          <a:lstStyle/>
          <a:p>
            <a:r>
              <a:rPr lang="en-US" strike="sngStrike" dirty="0"/>
              <a:t>Meet the Teachers &amp; Procedures</a:t>
            </a:r>
          </a:p>
          <a:p>
            <a:r>
              <a:rPr lang="en-US" strike="sngStrike" dirty="0"/>
              <a:t>Meet the Team</a:t>
            </a:r>
          </a:p>
          <a:p>
            <a:r>
              <a:rPr lang="en-US" strike="sngStrike" dirty="0" smtClean="0"/>
              <a:t>Discuss our goals</a:t>
            </a:r>
          </a:p>
          <a:p>
            <a:r>
              <a:rPr lang="en-US" strike="sngStrike" dirty="0" smtClean="0"/>
              <a:t>Discuss our workflow</a:t>
            </a:r>
          </a:p>
          <a:p>
            <a:r>
              <a:rPr lang="en-US" strike="sngStrike" dirty="0" smtClean="0"/>
              <a:t>Craft our team agreement</a:t>
            </a:r>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7" name="PB"/>
          <p:cNvSpPr/>
          <p:nvPr/>
        </p:nvSpPr>
        <p:spPr>
          <a:xfrm>
            <a:off x="0" y="9601200"/>
            <a:ext cx="13004800"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807909412"/>
      </p:ext>
    </p:extLst>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ext uri="{28A0092B-C50C-407E-A947-70E740481C1C}">
                <a14:useLocalDpi xmlns:a14="http://schemas.microsoft.com/office/drawing/2010/main" val="0"/>
              </a:ext>
            </a:extLst>
          </a:blip>
          <a:stretch>
            <a:fillRect/>
          </a:stretch>
        </p:blipFill>
        <p:spPr>
          <a:xfrm>
            <a:off x="7027862" y="2571263"/>
            <a:ext cx="4714875" cy="6286500"/>
          </a:xfrm>
          <a:prstGeom prst="rect">
            <a:avLst/>
          </a:prstGeom>
        </p:spPr>
      </p:pic>
      <p:sp>
        <p:nvSpPr>
          <p:cNvPr id="5" name="Shape 127"/>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Kyle</a:t>
            </a:r>
            <a:endParaRPr lang="en-US" dirty="0"/>
          </a:p>
        </p:txBody>
      </p:sp>
      <p:sp>
        <p:nvSpPr>
          <p:cNvPr id="8" name="Shape 128"/>
          <p:cNvSpPr>
            <a:spLocks noGrp="1"/>
          </p:cNvSpPr>
          <p:nvPr>
            <p:ph type="body" sz="half" idx="1"/>
          </p:nvPr>
        </p:nvSpPr>
        <p:spPr>
          <a:xfrm>
            <a:off x="952500" y="2590800"/>
            <a:ext cx="5334000" cy="6286500"/>
          </a:xfrm>
          <a:prstGeom prst="rect">
            <a:avLst/>
          </a:prstGeom>
        </p:spPr>
        <p:txBody>
          <a:bodyPr>
            <a:normAutofit/>
          </a:bodyPr>
          <a:lstStyle/>
          <a:p>
            <a:pPr marL="457200" indent="-457200" algn="l">
              <a:buFont typeface="Arial"/>
              <a:buChar char="•"/>
            </a:pPr>
            <a:r>
              <a:rPr lang="en-US" sz="2600" dirty="0" smtClean="0"/>
              <a:t>Java/Android developer</a:t>
            </a:r>
            <a:br>
              <a:rPr lang="en-US" sz="2600" dirty="0" smtClean="0"/>
            </a:br>
            <a:endParaRPr lang="en-US" sz="2600" dirty="0" smtClean="0"/>
          </a:p>
          <a:p>
            <a:pPr marL="457200" indent="-457200" algn="l">
              <a:buFont typeface="Arial"/>
              <a:buChar char="•"/>
            </a:pPr>
            <a:r>
              <a:rPr lang="en-US" sz="2600" dirty="0" smtClean="0"/>
              <a:t>Grew </a:t>
            </a:r>
            <a:r>
              <a:rPr lang="en-US" sz="2600" dirty="0"/>
              <a:t>up in </a:t>
            </a:r>
            <a:r>
              <a:rPr lang="en-US" sz="2600" dirty="0" smtClean="0"/>
              <a:t>Ohio</a:t>
            </a:r>
            <a:br>
              <a:rPr lang="en-US" sz="2600" dirty="0" smtClean="0"/>
            </a:br>
            <a:endParaRPr lang="en-US" sz="2600" dirty="0"/>
          </a:p>
          <a:p>
            <a:pPr marL="457200" indent="-457200" algn="l">
              <a:buFont typeface="Arial"/>
              <a:buChar char="•"/>
            </a:pPr>
            <a:r>
              <a:rPr lang="en-US" sz="2600" dirty="0"/>
              <a:t>E</a:t>
            </a:r>
            <a:r>
              <a:rPr lang="en-US" sz="2600" dirty="0" smtClean="0"/>
              <a:t>njoy traveling and learning about different places</a:t>
            </a:r>
            <a:br>
              <a:rPr lang="en-US" sz="2600" dirty="0" smtClean="0"/>
            </a:br>
            <a:endParaRPr lang="en-US" sz="2600" dirty="0"/>
          </a:p>
          <a:p>
            <a:pPr marL="457200" indent="-457200" algn="l">
              <a:buFont typeface="Arial"/>
              <a:buChar char="•"/>
            </a:pPr>
            <a:r>
              <a:rPr lang="en-US" sz="2600" dirty="0" smtClean="0"/>
              <a:t>Graduated from Princeton</a:t>
            </a:r>
            <a:br>
              <a:rPr lang="en-US" sz="2600" dirty="0" smtClean="0"/>
            </a:br>
            <a:endParaRPr lang="en-US" sz="2600" dirty="0" smtClean="0"/>
          </a:p>
          <a:p>
            <a:pPr marL="457200" indent="-457200" algn="l">
              <a:buFont typeface="Arial"/>
              <a:buChar char="•"/>
            </a:pPr>
            <a:r>
              <a:rPr lang="en-US" sz="2600" dirty="0"/>
              <a:t>L</a:t>
            </a:r>
            <a:r>
              <a:rPr lang="en-US" sz="2600" dirty="0" smtClean="0"/>
              <a:t>ike cereal, especially Honey Bunches of Oats</a:t>
            </a:r>
            <a:br>
              <a:rPr lang="en-US" sz="2600" dirty="0" smtClean="0"/>
            </a:br>
            <a:endParaRPr lang="en-US" sz="2600" dirty="0"/>
          </a:p>
          <a:p>
            <a:pPr marL="457200" indent="-457200" algn="l">
              <a:buFont typeface="Arial"/>
              <a:buChar char="•"/>
            </a:pPr>
            <a:r>
              <a:rPr lang="en-US" sz="2600" dirty="0" smtClean="0"/>
              <a:t>Into French hip-hop/pop at the moment</a:t>
            </a:r>
            <a:endParaRPr sz="2600" dirty="0"/>
          </a:p>
        </p:txBody>
      </p:sp>
      <p:sp>
        <p:nvSpPr>
          <p:cNvPr id="2" name="PB"/>
          <p:cNvSpPr/>
          <p:nvPr/>
        </p:nvSpPr>
        <p:spPr>
          <a:xfrm>
            <a:off x="0" y="9601200"/>
            <a:ext cx="1548190"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693943498"/>
      </p:ext>
    </p:extLst>
  </p:cSld>
  <p:clrMapOvr>
    <a:masterClrMapping/>
  </p:clrMapOvr>
  <p:transition xmlns:p14="http://schemas.microsoft.com/office/powerpoint/2010/mai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rotWithShape="1">
          <a:blip r:embed="rId2">
            <a:extLst>
              <a:ext uri="{28A0092B-C50C-407E-A947-70E740481C1C}">
                <a14:useLocalDpi xmlns:a14="http://schemas.microsoft.com/office/drawing/2010/main" val="0"/>
              </a:ext>
            </a:extLst>
          </a:blip>
          <a:srcRect t="10415" b="12439"/>
          <a:stretch/>
        </p:blipFill>
        <p:spPr>
          <a:xfrm>
            <a:off x="7617222" y="3200400"/>
            <a:ext cx="3536156" cy="4937760"/>
          </a:xfrm>
          <a:prstGeom prst="rect">
            <a:avLst/>
          </a:prstGeom>
        </p:spPr>
      </p:pic>
      <p:sp>
        <p:nvSpPr>
          <p:cNvPr id="5" name="Shape 131"/>
          <p:cNvSpPr txBox="1">
            <a:spLocks/>
          </p:cNvSpPr>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smtClean="0"/>
              <a:t>Brandy</a:t>
            </a:r>
            <a:endParaRPr lang="en-US" dirty="0"/>
          </a:p>
        </p:txBody>
      </p:sp>
      <p:sp>
        <p:nvSpPr>
          <p:cNvPr id="6" name="Shape 132"/>
          <p:cNvSpPr txBox="1">
            <a:spLocks/>
          </p:cNvSpPr>
          <p:nvPr/>
        </p:nvSpPr>
        <p:spPr>
          <a:xfrm>
            <a:off x="952500" y="2590800"/>
            <a:ext cx="53340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lnSpcReduction="10000"/>
          </a:bodyPr>
          <a:lstStyle>
            <a:lvl1pPr marL="0" marR="0" indent="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32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a:lstStyle>
          <a:p>
            <a:pPr marL="457200" indent="-457200">
              <a:buFont typeface="Arial"/>
              <a:buChar char="•"/>
            </a:pPr>
            <a:r>
              <a:rPr lang="en-US" dirty="0"/>
              <a:t>Writer of Code (Java</a:t>
            </a:r>
            <a:r>
              <a:rPr lang="en-US" dirty="0" smtClean="0"/>
              <a:t>)</a:t>
            </a:r>
            <a:br>
              <a:rPr lang="en-US" dirty="0" smtClean="0"/>
            </a:br>
            <a:endParaRPr lang="en-US" dirty="0"/>
          </a:p>
          <a:p>
            <a:pPr marL="457200" indent="-457200">
              <a:buFont typeface="Arial"/>
              <a:buChar char="•"/>
            </a:pPr>
            <a:r>
              <a:rPr lang="en-US" dirty="0"/>
              <a:t>Writer of Words (Poetry</a:t>
            </a:r>
            <a:r>
              <a:rPr lang="en-US" dirty="0" smtClean="0"/>
              <a:t>)</a:t>
            </a:r>
            <a:br>
              <a:rPr lang="en-US" dirty="0" smtClean="0"/>
            </a:br>
            <a:endParaRPr lang="en-US" dirty="0"/>
          </a:p>
          <a:p>
            <a:pPr marL="457200" indent="-457200">
              <a:buFont typeface="Arial"/>
              <a:buChar char="•"/>
            </a:pPr>
            <a:r>
              <a:rPr lang="en-US" dirty="0"/>
              <a:t>Mom of two small </a:t>
            </a:r>
            <a:r>
              <a:rPr lang="en-US" dirty="0" smtClean="0"/>
              <a:t>humans</a:t>
            </a:r>
            <a:br>
              <a:rPr lang="en-US" dirty="0" smtClean="0"/>
            </a:br>
            <a:endParaRPr lang="en-US" dirty="0"/>
          </a:p>
          <a:p>
            <a:pPr marL="457200" indent="-457200">
              <a:buFont typeface="Arial"/>
              <a:buChar char="•"/>
            </a:pPr>
            <a:r>
              <a:rPr lang="en-US" dirty="0"/>
              <a:t>Detroit Born and </a:t>
            </a:r>
            <a:r>
              <a:rPr lang="en-US" dirty="0" smtClean="0"/>
              <a:t>Raised</a:t>
            </a:r>
            <a:br>
              <a:rPr lang="en-US" dirty="0" smtClean="0"/>
            </a:br>
            <a:endParaRPr lang="en-US" dirty="0"/>
          </a:p>
          <a:p>
            <a:pPr marL="457200" indent="-457200">
              <a:buFont typeface="Arial"/>
              <a:buChar char="•"/>
            </a:pPr>
            <a:r>
              <a:rPr lang="en-US" dirty="0"/>
              <a:t>Halo Mistress Chief (</a:t>
            </a:r>
            <a:r>
              <a:rPr lang="en-US" dirty="0" err="1"/>
              <a:t>Ubisoft</a:t>
            </a:r>
            <a:r>
              <a:rPr lang="en-US" dirty="0" smtClean="0"/>
              <a:t>)</a:t>
            </a:r>
            <a:br>
              <a:rPr lang="en-US" dirty="0" smtClean="0"/>
            </a:br>
            <a:endParaRPr lang="en-US" dirty="0"/>
          </a:p>
          <a:p>
            <a:pPr marL="457200" indent="-457200">
              <a:buFont typeface="Arial"/>
              <a:buChar char="•"/>
            </a:pPr>
            <a:r>
              <a:rPr lang="en-US" dirty="0"/>
              <a:t>Reader of Sci-Fi </a:t>
            </a:r>
            <a:r>
              <a:rPr lang="en-US" dirty="0" smtClean="0"/>
              <a:t/>
            </a:r>
            <a:br>
              <a:rPr lang="en-US" dirty="0" smtClean="0"/>
            </a:br>
            <a:endParaRPr lang="en-US" dirty="0"/>
          </a:p>
          <a:p>
            <a:pPr marL="457200" indent="-457200">
              <a:buFont typeface="Arial"/>
              <a:buChar char="•"/>
            </a:pPr>
            <a:r>
              <a:rPr lang="en-US" dirty="0"/>
              <a:t>Part Android</a:t>
            </a:r>
          </a:p>
        </p:txBody>
      </p:sp>
      <p:sp>
        <p:nvSpPr>
          <p:cNvPr id="2" name="PB"/>
          <p:cNvSpPr/>
          <p:nvPr/>
        </p:nvSpPr>
        <p:spPr>
          <a:xfrm>
            <a:off x="0" y="9601200"/>
            <a:ext cx="1857829"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507014198"/>
      </p:ext>
    </p:extLst>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825832"/>
            <a:ext cx="10090727" cy="1474625"/>
          </a:xfrm>
          <a:prstGeom prst="rect">
            <a:avLst/>
          </a:prstGeom>
        </p:spPr>
        <p:txBody>
          <a:bodyPr>
            <a:normAutofit/>
          </a:bodyPr>
          <a:lstStyle/>
          <a:p>
            <a:r>
              <a:rPr lang="en-US" dirty="0" smtClean="0"/>
              <a:t>The Procedures</a:t>
            </a:r>
            <a:endParaRPr dirty="0"/>
          </a:p>
        </p:txBody>
      </p:sp>
      <p:sp>
        <p:nvSpPr>
          <p:cNvPr id="4" name="Shape 150"/>
          <p:cNvSpPr txBox="1">
            <a:spLocks/>
          </p:cNvSpPr>
          <p:nvPr/>
        </p:nvSpPr>
        <p:spPr>
          <a:xfrm>
            <a:off x="1609437" y="5392675"/>
            <a:ext cx="10090727" cy="147462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70000" lnSpcReduction="20000"/>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r>
              <a:rPr lang="en-US" dirty="0" smtClean="0"/>
              <a:t>(Why </a:t>
            </a:r>
            <a:r>
              <a:rPr lang="en-US" i="1" dirty="0" smtClean="0"/>
              <a:t>procedures</a:t>
            </a:r>
            <a:r>
              <a:rPr lang="en-US" dirty="0" smtClean="0"/>
              <a:t>? Isn’t school </a:t>
            </a:r>
            <a:r>
              <a:rPr lang="en-US" i="1" dirty="0" smtClean="0"/>
              <a:t>over</a:t>
            </a:r>
            <a:r>
              <a:rPr lang="en-US" dirty="0" smtClean="0"/>
              <a:t>?!)</a:t>
            </a:r>
          </a:p>
        </p:txBody>
      </p:sp>
      <p:sp>
        <p:nvSpPr>
          <p:cNvPr id="3" name="PB"/>
          <p:cNvSpPr/>
          <p:nvPr/>
        </p:nvSpPr>
        <p:spPr>
          <a:xfrm>
            <a:off x="0" y="9601200"/>
            <a:ext cx="2167467"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25194930"/>
      </p:ext>
    </p:extLst>
  </p:cSld>
  <p:clrMapOvr>
    <a:masterClrMapping/>
  </p:clrMapOvr>
  <p:transition xmlns:p14="http://schemas.microsoft.com/office/powerpoint/2010/mai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xfrm>
            <a:off x="1457037" y="825832"/>
            <a:ext cx="10090727" cy="1474625"/>
          </a:xfrm>
          <a:prstGeom prst="rect">
            <a:avLst/>
          </a:prstGeom>
        </p:spPr>
        <p:txBody>
          <a:bodyPr>
            <a:normAutofit/>
          </a:bodyPr>
          <a:lstStyle/>
          <a:p>
            <a:r>
              <a:rPr lang="en-US" dirty="0" smtClean="0"/>
              <a:t>The Procedures</a:t>
            </a:r>
            <a:endParaRPr dirty="0"/>
          </a:p>
        </p:txBody>
      </p:sp>
      <p:sp>
        <p:nvSpPr>
          <p:cNvPr id="4" name="Shape 150"/>
          <p:cNvSpPr txBox="1">
            <a:spLocks/>
          </p:cNvSpPr>
          <p:nvPr/>
        </p:nvSpPr>
        <p:spPr>
          <a:xfrm>
            <a:off x="883729" y="3084063"/>
            <a:ext cx="11050147" cy="54626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a:lstStyle>
          <a:p>
            <a:endParaRPr lang="en-US" sz="5600" dirty="0"/>
          </a:p>
        </p:txBody>
      </p:sp>
      <p:sp>
        <p:nvSpPr>
          <p:cNvPr id="3" name="Rectangle 2"/>
          <p:cNvSpPr/>
          <p:nvPr/>
        </p:nvSpPr>
        <p:spPr>
          <a:xfrm>
            <a:off x="1457037" y="3875374"/>
            <a:ext cx="10090727" cy="1448854"/>
          </a:xfrm>
          <a:prstGeom prst="rect">
            <a:avLst/>
          </a:prstGeom>
        </p:spPr>
        <p:txBody>
          <a:bodyPr wrap="square">
            <a:spAutoFit/>
          </a:bodyPr>
          <a:lstStyle/>
          <a:p>
            <a:pPr marL="571500" indent="-571500" algn="l">
              <a:buFont typeface="Arial"/>
              <a:buChar char="•"/>
            </a:pPr>
            <a:r>
              <a:rPr lang="en-US" sz="5400" dirty="0" smtClean="0"/>
              <a:t>Your reasons: _________</a:t>
            </a:r>
            <a:br>
              <a:rPr lang="en-US" sz="5400" dirty="0" smtClean="0"/>
            </a:br>
            <a:endParaRPr lang="en-US" sz="5400" dirty="0" smtClean="0"/>
          </a:p>
          <a:p>
            <a:pPr marL="571500" indent="-571500" algn="l">
              <a:buFont typeface="Arial"/>
              <a:buChar char="•"/>
            </a:pPr>
            <a:r>
              <a:rPr lang="en-US" sz="5400" dirty="0" smtClean="0"/>
              <a:t>How have computers taken over the world?</a:t>
            </a:r>
            <a:endParaRPr lang="en-US" sz="5400" dirty="0"/>
          </a:p>
        </p:txBody>
      </p:sp>
      <p:sp>
        <p:nvSpPr>
          <p:cNvPr id="5" name="PB"/>
          <p:cNvSpPr/>
          <p:nvPr/>
        </p:nvSpPr>
        <p:spPr>
          <a:xfrm>
            <a:off x="0" y="9601200"/>
            <a:ext cx="2477105" cy="152400"/>
          </a:xfrm>
          <a:prstGeom prst="rect">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850989969"/>
      </p:ext>
    </p:extLst>
  </p:cSld>
  <p:clrMapOvr>
    <a:masterClrMapping/>
  </p:clrMapOvr>
  <p:transition xmlns:p14="http://schemas.microsoft.com/office/powerpoint/2010/mai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rPr lang="en-US" dirty="0" smtClean="0"/>
              <a:t>The </a:t>
            </a:r>
            <a:r>
              <a:rPr dirty="0" smtClean="0"/>
              <a:t>Procedures</a:t>
            </a:r>
            <a:endParaRPr dirty="0"/>
          </a:p>
        </p:txBody>
      </p:sp>
      <p:sp>
        <p:nvSpPr>
          <p:cNvPr id="153" name="Shape 153"/>
          <p:cNvSpPr>
            <a:spLocks noGrp="1"/>
          </p:cNvSpPr>
          <p:nvPr>
            <p:ph type="body" idx="1"/>
          </p:nvPr>
        </p:nvSpPr>
        <p:spPr>
          <a:prstGeom prst="rect">
            <a:avLst/>
          </a:prstGeom>
        </p:spPr>
        <p:txBody>
          <a:bodyPr>
            <a:normAutofit/>
          </a:bodyPr>
          <a:lstStyle/>
          <a:p>
            <a:pPr marL="404495" indent="-404495" defTabSz="531622">
              <a:spcBef>
                <a:spcPts val="3800"/>
              </a:spcBef>
              <a:defRPr sz="3458"/>
            </a:pPr>
            <a:r>
              <a:rPr lang="en-US" dirty="0" smtClean="0"/>
              <a:t>Especially important because this is not a formal class.</a:t>
            </a:r>
            <a:endParaRPr dirty="0"/>
          </a:p>
          <a:p>
            <a:pPr marL="808990" lvl="1" indent="-404495" defTabSz="531622">
              <a:spcBef>
                <a:spcPts val="3800"/>
              </a:spcBef>
              <a:defRPr sz="3458"/>
            </a:pPr>
            <a:r>
              <a:rPr dirty="0"/>
              <a:t>Lot of freedom in programming in general…but also tons of ways to get lost, confused, frustrated. </a:t>
            </a:r>
            <a:endParaRPr lang="en-US" dirty="0" smtClean="0"/>
          </a:p>
          <a:p>
            <a:pPr marL="808990" lvl="1" indent="-404495" defTabSz="531622">
              <a:spcBef>
                <a:spcPts val="3800"/>
              </a:spcBef>
              <a:defRPr sz="3458"/>
            </a:pPr>
            <a:r>
              <a:rPr lang="en-US" dirty="0" smtClean="0"/>
              <a:t>We want that to happen as little as possible.</a:t>
            </a:r>
            <a:endParaRPr dirty="0"/>
          </a:p>
        </p:txBody>
      </p:sp>
      <p:sp>
        <p:nvSpPr>
          <p:cNvPr id="3" name="PB"/>
          <p:cNvSpPr/>
          <p:nvPr/>
        </p:nvSpPr>
        <p:spPr>
          <a:xfrm>
            <a:off x="0" y="9601200"/>
            <a:ext cx="2786743" cy="152400"/>
          </a:xfrm>
          <a:prstGeom prst="rect">
            <a:avLst/>
          </a:prstGeom>
          <a:blipFill rotWithShape="1">
            <a:blip r:embed="rId2"/>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167577512"/>
      </p:ext>
    </p:extLst>
  </p:cSld>
  <p:clrMapOvr>
    <a:masterClrMapping/>
  </p:clrMapOvr>
  <p:transition xmlns:p14="http://schemas.microsoft.com/office/powerpoint/2010/mai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7287</TotalTime>
  <Words>1528</Words>
  <Application>Microsoft Macintosh PowerPoint</Application>
  <PresentationFormat>Custom</PresentationFormat>
  <Paragraphs>210</Paragraphs>
  <Slides>42</Slides>
  <Notes>17</Notes>
  <HiddenSlides>0</HiddenSlides>
  <MMClips>1</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42</vt:i4>
      </vt:variant>
    </vt:vector>
  </HeadingPairs>
  <TitlesOfParts>
    <vt:vector size="44" baseType="lpstr">
      <vt:lpstr>Black</vt:lpstr>
      <vt:lpstr>Document</vt:lpstr>
      <vt:lpstr>Day 1 (MM/DD/YYYY)</vt:lpstr>
      <vt:lpstr>Welcome!</vt:lpstr>
      <vt:lpstr>Today’s Goals</vt:lpstr>
      <vt:lpstr>The Teachers</vt:lpstr>
      <vt:lpstr>PowerPoint Presentation</vt:lpstr>
      <vt:lpstr>PowerPoint Presentation</vt:lpstr>
      <vt:lpstr>The Procedures</vt:lpstr>
      <vt:lpstr>The Procedures</vt:lpstr>
      <vt:lpstr>The Procedures</vt:lpstr>
      <vt:lpstr>The Procedures</vt:lpstr>
      <vt:lpstr>The Procedures</vt:lpstr>
      <vt:lpstr>The Procedures</vt:lpstr>
      <vt:lpstr>The Procedures</vt:lpstr>
      <vt:lpstr>The Procedures</vt:lpstr>
      <vt:lpstr>The Procedures</vt:lpstr>
      <vt:lpstr>Questions?</vt:lpstr>
      <vt:lpstr>Today’s Goals</vt:lpstr>
      <vt:lpstr>Programmable Introductions</vt:lpstr>
      <vt:lpstr>Today’s Goals</vt:lpstr>
      <vt:lpstr>Why are we here?</vt:lpstr>
      <vt:lpstr>Team Goals</vt:lpstr>
      <vt:lpstr>Why are you here?</vt:lpstr>
      <vt:lpstr>Individual Goals</vt:lpstr>
      <vt:lpstr>Goal Map</vt:lpstr>
      <vt:lpstr>Today’s Goals</vt:lpstr>
      <vt:lpstr>How will this work?</vt:lpstr>
      <vt:lpstr>Flow of Class</vt:lpstr>
      <vt:lpstr>Today’s Goals</vt:lpstr>
      <vt:lpstr>It’s like a contract… but collaborative</vt:lpstr>
      <vt:lpstr>Sample Team Agreement</vt:lpstr>
      <vt:lpstr>D-Code  Team Agreement</vt:lpstr>
      <vt:lpstr>Today’s Goals</vt:lpstr>
      <vt:lpstr>break;</vt:lpstr>
      <vt:lpstr>PowerPoint Presentation</vt:lpstr>
      <vt:lpstr>Anatomy of an EarSketch Project:  What is programming?</vt:lpstr>
      <vt:lpstr>PowerPoint Presentation</vt:lpstr>
      <vt:lpstr>continue;</vt:lpstr>
      <vt:lpstr>Wait! Didn’t you say Dev Time?!</vt:lpstr>
      <vt:lpstr>Developers Use Tools</vt:lpstr>
      <vt:lpstr>Udacity Challenge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46</cp:revision>
  <dcterms:modified xsi:type="dcterms:W3CDTF">2016-01-28T16:08:49Z</dcterms:modified>
</cp:coreProperties>
</file>